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702"/>
  </p:normalViewPr>
  <p:slideViewPr>
    <p:cSldViewPr snapToGrid="0" snapToObjects="1">
      <p:cViewPr varScale="1">
        <p:scale>
          <a:sx n="113" d="100"/>
          <a:sy n="113" d="100"/>
        </p:scale>
        <p:origin x="162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94B1C-20F9-473B-AC41-D5B6C8F9F91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96A5DD0-7DE8-41CC-93DF-ABE52343B760}">
      <dgm:prSet/>
      <dgm:spPr/>
      <dgm:t>
        <a:bodyPr/>
        <a:lstStyle/>
        <a:p>
          <a:r>
            <a:rPr lang="en-US"/>
            <a:t>The Problem: A Growing Landscape of Hate</a:t>
          </a:r>
        </a:p>
      </dgm:t>
    </dgm:pt>
    <dgm:pt modelId="{3E5D1236-9E3D-49E6-98C1-F3B553088E64}" type="parTrans" cxnId="{D50A6DF6-B4B9-49EB-A200-E0F4145AAADE}">
      <dgm:prSet/>
      <dgm:spPr/>
      <dgm:t>
        <a:bodyPr/>
        <a:lstStyle/>
        <a:p>
          <a:endParaRPr lang="en-US"/>
        </a:p>
      </dgm:t>
    </dgm:pt>
    <dgm:pt modelId="{04B2E3BE-2767-4DDC-81EB-07A01389BA8F}" type="sibTrans" cxnId="{D50A6DF6-B4B9-49EB-A200-E0F4145AAADE}">
      <dgm:prSet/>
      <dgm:spPr/>
      <dgm:t>
        <a:bodyPr/>
        <a:lstStyle/>
        <a:p>
          <a:endParaRPr lang="en-US"/>
        </a:p>
      </dgm:t>
    </dgm:pt>
    <dgm:pt modelId="{553424D3-8192-4B4B-8DD5-E72825737C28}">
      <dgm:prSet/>
      <dgm:spPr/>
      <dgm:t>
        <a:bodyPr/>
        <a:lstStyle/>
        <a:p>
          <a:r>
            <a:rPr lang="en-US"/>
            <a:t>Statistics show a concerning rise in antisemitism and other forms of hate.</a:t>
          </a:r>
        </a:p>
      </dgm:t>
    </dgm:pt>
    <dgm:pt modelId="{AA8C827F-7378-4D88-86D0-D40010A1790F}" type="parTrans" cxnId="{10CDE662-362A-476B-BF76-AC9E4DBE3210}">
      <dgm:prSet/>
      <dgm:spPr/>
      <dgm:t>
        <a:bodyPr/>
        <a:lstStyle/>
        <a:p>
          <a:endParaRPr lang="en-US"/>
        </a:p>
      </dgm:t>
    </dgm:pt>
    <dgm:pt modelId="{B86B90E2-83FE-4C43-8A61-AA4F0DC53086}" type="sibTrans" cxnId="{10CDE662-362A-476B-BF76-AC9E4DBE3210}">
      <dgm:prSet/>
      <dgm:spPr/>
      <dgm:t>
        <a:bodyPr/>
        <a:lstStyle/>
        <a:p>
          <a:endParaRPr lang="en-US"/>
        </a:p>
      </dgm:t>
    </dgm:pt>
    <dgm:pt modelId="{4BF8D9B9-F1B4-4051-ACE9-875BB80190B4}">
      <dgm:prSet/>
      <dgm:spPr/>
      <dgm:t>
        <a:bodyPr/>
        <a:lstStyle/>
        <a:p>
          <a:r>
            <a:rPr lang="en-US"/>
            <a:t>The classroom is not immune; educators are on the front line.</a:t>
          </a:r>
        </a:p>
      </dgm:t>
    </dgm:pt>
    <dgm:pt modelId="{C1A47186-AC09-4249-B4E5-01D83A7F3EC8}" type="parTrans" cxnId="{FC47F6C0-4F5A-45D5-8B99-8E3F8F048D55}">
      <dgm:prSet/>
      <dgm:spPr/>
      <dgm:t>
        <a:bodyPr/>
        <a:lstStyle/>
        <a:p>
          <a:endParaRPr lang="en-US"/>
        </a:p>
      </dgm:t>
    </dgm:pt>
    <dgm:pt modelId="{C60BF972-1D73-462E-AB28-8127000E7A83}" type="sibTrans" cxnId="{FC47F6C0-4F5A-45D5-8B99-8E3F8F048D55}">
      <dgm:prSet/>
      <dgm:spPr/>
      <dgm:t>
        <a:bodyPr/>
        <a:lstStyle/>
        <a:p>
          <a:endParaRPr lang="en-US"/>
        </a:p>
      </dgm:t>
    </dgm:pt>
    <dgm:pt modelId="{A0A6AE10-BBD7-4900-8AEC-CDC60C2B7CC4}">
      <dgm:prSet/>
      <dgm:spPr/>
      <dgm:t>
        <a:bodyPr/>
        <a:lstStyle/>
        <a:p>
          <a:r>
            <a:rPr lang="en-US"/>
            <a:t>Our professional and ethical obligations demand that we act.</a:t>
          </a:r>
        </a:p>
      </dgm:t>
    </dgm:pt>
    <dgm:pt modelId="{EDAE3639-3BE4-4463-A496-BDEC55B34957}" type="parTrans" cxnId="{2D5D8081-89D0-424F-B442-CBE50CF3F52D}">
      <dgm:prSet/>
      <dgm:spPr/>
      <dgm:t>
        <a:bodyPr/>
        <a:lstStyle/>
        <a:p>
          <a:endParaRPr lang="en-US"/>
        </a:p>
      </dgm:t>
    </dgm:pt>
    <dgm:pt modelId="{15DFF0BD-EEB1-4B5F-AB3B-F4DEA886C3EC}" type="sibTrans" cxnId="{2D5D8081-89D0-424F-B442-CBE50CF3F52D}">
      <dgm:prSet/>
      <dgm:spPr/>
      <dgm:t>
        <a:bodyPr/>
        <a:lstStyle/>
        <a:p>
          <a:endParaRPr lang="en-US"/>
        </a:p>
      </dgm:t>
    </dgm:pt>
    <dgm:pt modelId="{5B0BA4CB-D0B9-A04B-A91D-2A9B9197F145}" type="pres">
      <dgm:prSet presAssocID="{BBC94B1C-20F9-473B-AC41-D5B6C8F9F91F}" presName="linear" presStyleCnt="0">
        <dgm:presLayoutVars>
          <dgm:animLvl val="lvl"/>
          <dgm:resizeHandles val="exact"/>
        </dgm:presLayoutVars>
      </dgm:prSet>
      <dgm:spPr/>
    </dgm:pt>
    <dgm:pt modelId="{B786F34B-DB94-E34D-B1D7-0EFE5FCF941F}" type="pres">
      <dgm:prSet presAssocID="{B96A5DD0-7DE8-41CC-93DF-ABE52343B760}" presName="parentText" presStyleLbl="node1" presStyleIdx="0" presStyleCnt="4">
        <dgm:presLayoutVars>
          <dgm:chMax val="0"/>
          <dgm:bulletEnabled val="1"/>
        </dgm:presLayoutVars>
      </dgm:prSet>
      <dgm:spPr/>
    </dgm:pt>
    <dgm:pt modelId="{973FDB16-F108-5C45-BA6B-EBA899F45F74}" type="pres">
      <dgm:prSet presAssocID="{04B2E3BE-2767-4DDC-81EB-07A01389BA8F}" presName="spacer" presStyleCnt="0"/>
      <dgm:spPr/>
    </dgm:pt>
    <dgm:pt modelId="{D776D46F-2958-C241-BD18-2FEFF9399D47}" type="pres">
      <dgm:prSet presAssocID="{553424D3-8192-4B4B-8DD5-E72825737C28}" presName="parentText" presStyleLbl="node1" presStyleIdx="1" presStyleCnt="4">
        <dgm:presLayoutVars>
          <dgm:chMax val="0"/>
          <dgm:bulletEnabled val="1"/>
        </dgm:presLayoutVars>
      </dgm:prSet>
      <dgm:spPr/>
    </dgm:pt>
    <dgm:pt modelId="{64692F64-C3BC-D946-A7A9-3CBC546C26C4}" type="pres">
      <dgm:prSet presAssocID="{B86B90E2-83FE-4C43-8A61-AA4F0DC53086}" presName="spacer" presStyleCnt="0"/>
      <dgm:spPr/>
    </dgm:pt>
    <dgm:pt modelId="{C703AD5A-1E9C-D740-9A76-6CBBFA391D84}" type="pres">
      <dgm:prSet presAssocID="{4BF8D9B9-F1B4-4051-ACE9-875BB80190B4}" presName="parentText" presStyleLbl="node1" presStyleIdx="2" presStyleCnt="4">
        <dgm:presLayoutVars>
          <dgm:chMax val="0"/>
          <dgm:bulletEnabled val="1"/>
        </dgm:presLayoutVars>
      </dgm:prSet>
      <dgm:spPr/>
    </dgm:pt>
    <dgm:pt modelId="{C1C4EA7F-8164-5D48-AAF1-E524B41ECE40}" type="pres">
      <dgm:prSet presAssocID="{C60BF972-1D73-462E-AB28-8127000E7A83}" presName="spacer" presStyleCnt="0"/>
      <dgm:spPr/>
    </dgm:pt>
    <dgm:pt modelId="{14D39C86-4263-3E44-950C-13916DA06A51}" type="pres">
      <dgm:prSet presAssocID="{A0A6AE10-BBD7-4900-8AEC-CDC60C2B7CC4}" presName="parentText" presStyleLbl="node1" presStyleIdx="3" presStyleCnt="4">
        <dgm:presLayoutVars>
          <dgm:chMax val="0"/>
          <dgm:bulletEnabled val="1"/>
        </dgm:presLayoutVars>
      </dgm:prSet>
      <dgm:spPr/>
    </dgm:pt>
  </dgm:ptLst>
  <dgm:cxnLst>
    <dgm:cxn modelId="{2DC1B43C-7530-AB42-B0FA-41205B941087}" type="presOf" srcId="{BBC94B1C-20F9-473B-AC41-D5B6C8F9F91F}" destId="{5B0BA4CB-D0B9-A04B-A91D-2A9B9197F145}" srcOrd="0" destOrd="0" presId="urn:microsoft.com/office/officeart/2005/8/layout/vList2"/>
    <dgm:cxn modelId="{61108B3D-E240-3340-B457-BF5AA1635A54}" type="presOf" srcId="{553424D3-8192-4B4B-8DD5-E72825737C28}" destId="{D776D46F-2958-C241-BD18-2FEFF9399D47}" srcOrd="0" destOrd="0" presId="urn:microsoft.com/office/officeart/2005/8/layout/vList2"/>
    <dgm:cxn modelId="{10CDE662-362A-476B-BF76-AC9E4DBE3210}" srcId="{BBC94B1C-20F9-473B-AC41-D5B6C8F9F91F}" destId="{553424D3-8192-4B4B-8DD5-E72825737C28}" srcOrd="1" destOrd="0" parTransId="{AA8C827F-7378-4D88-86D0-D40010A1790F}" sibTransId="{B86B90E2-83FE-4C43-8A61-AA4F0DC53086}"/>
    <dgm:cxn modelId="{2D5D8081-89D0-424F-B442-CBE50CF3F52D}" srcId="{BBC94B1C-20F9-473B-AC41-D5B6C8F9F91F}" destId="{A0A6AE10-BBD7-4900-8AEC-CDC60C2B7CC4}" srcOrd="3" destOrd="0" parTransId="{EDAE3639-3BE4-4463-A496-BDEC55B34957}" sibTransId="{15DFF0BD-EEB1-4B5F-AB3B-F4DEA886C3EC}"/>
    <dgm:cxn modelId="{F432CBA3-07B5-7343-BC5C-A773F381B48D}" type="presOf" srcId="{B96A5DD0-7DE8-41CC-93DF-ABE52343B760}" destId="{B786F34B-DB94-E34D-B1D7-0EFE5FCF941F}" srcOrd="0" destOrd="0" presId="urn:microsoft.com/office/officeart/2005/8/layout/vList2"/>
    <dgm:cxn modelId="{FC47F6C0-4F5A-45D5-8B99-8E3F8F048D55}" srcId="{BBC94B1C-20F9-473B-AC41-D5B6C8F9F91F}" destId="{4BF8D9B9-F1B4-4051-ACE9-875BB80190B4}" srcOrd="2" destOrd="0" parTransId="{C1A47186-AC09-4249-B4E5-01D83A7F3EC8}" sibTransId="{C60BF972-1D73-462E-AB28-8127000E7A83}"/>
    <dgm:cxn modelId="{B75D74DB-FED2-9F4C-8887-D16982485D9D}" type="presOf" srcId="{4BF8D9B9-F1B4-4051-ACE9-875BB80190B4}" destId="{C703AD5A-1E9C-D740-9A76-6CBBFA391D84}" srcOrd="0" destOrd="0" presId="urn:microsoft.com/office/officeart/2005/8/layout/vList2"/>
    <dgm:cxn modelId="{B1839BDC-14AC-4E41-9DDF-4434839A012B}" type="presOf" srcId="{A0A6AE10-BBD7-4900-8AEC-CDC60C2B7CC4}" destId="{14D39C86-4263-3E44-950C-13916DA06A51}" srcOrd="0" destOrd="0" presId="urn:microsoft.com/office/officeart/2005/8/layout/vList2"/>
    <dgm:cxn modelId="{D50A6DF6-B4B9-49EB-A200-E0F4145AAADE}" srcId="{BBC94B1C-20F9-473B-AC41-D5B6C8F9F91F}" destId="{B96A5DD0-7DE8-41CC-93DF-ABE52343B760}" srcOrd="0" destOrd="0" parTransId="{3E5D1236-9E3D-49E6-98C1-F3B553088E64}" sibTransId="{04B2E3BE-2767-4DDC-81EB-07A01389BA8F}"/>
    <dgm:cxn modelId="{0CD9E085-27CE-944F-A23D-7AB53AD9FEB2}" type="presParOf" srcId="{5B0BA4CB-D0B9-A04B-A91D-2A9B9197F145}" destId="{B786F34B-DB94-E34D-B1D7-0EFE5FCF941F}" srcOrd="0" destOrd="0" presId="urn:microsoft.com/office/officeart/2005/8/layout/vList2"/>
    <dgm:cxn modelId="{6567B0DB-3C01-444F-B15C-0947567A6155}" type="presParOf" srcId="{5B0BA4CB-D0B9-A04B-A91D-2A9B9197F145}" destId="{973FDB16-F108-5C45-BA6B-EBA899F45F74}" srcOrd="1" destOrd="0" presId="urn:microsoft.com/office/officeart/2005/8/layout/vList2"/>
    <dgm:cxn modelId="{3FE5A932-EDA0-FF44-A1C6-BA7D1F271E40}" type="presParOf" srcId="{5B0BA4CB-D0B9-A04B-A91D-2A9B9197F145}" destId="{D776D46F-2958-C241-BD18-2FEFF9399D47}" srcOrd="2" destOrd="0" presId="urn:microsoft.com/office/officeart/2005/8/layout/vList2"/>
    <dgm:cxn modelId="{5AC51398-8B6B-3A4D-A3A0-4D1B85C88937}" type="presParOf" srcId="{5B0BA4CB-D0B9-A04B-A91D-2A9B9197F145}" destId="{64692F64-C3BC-D946-A7A9-3CBC546C26C4}" srcOrd="3" destOrd="0" presId="urn:microsoft.com/office/officeart/2005/8/layout/vList2"/>
    <dgm:cxn modelId="{9F06A63F-1FDE-844F-B675-1CE925207E02}" type="presParOf" srcId="{5B0BA4CB-D0B9-A04B-A91D-2A9B9197F145}" destId="{C703AD5A-1E9C-D740-9A76-6CBBFA391D84}" srcOrd="4" destOrd="0" presId="urn:microsoft.com/office/officeart/2005/8/layout/vList2"/>
    <dgm:cxn modelId="{F25C7CCC-F220-D146-8EF4-D04E063753D5}" type="presParOf" srcId="{5B0BA4CB-D0B9-A04B-A91D-2A9B9197F145}" destId="{C1C4EA7F-8164-5D48-AAF1-E524B41ECE40}" srcOrd="5" destOrd="0" presId="urn:microsoft.com/office/officeart/2005/8/layout/vList2"/>
    <dgm:cxn modelId="{7B57FD39-3271-C54F-AF9D-CBB91188197B}" type="presParOf" srcId="{5B0BA4CB-D0B9-A04B-A91D-2A9B9197F145}" destId="{14D39C86-4263-3E44-950C-13916DA06A5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6F34B-DB94-E34D-B1D7-0EFE5FCF941F}">
      <dsp:nvSpPr>
        <dsp:cNvPr id="0" name=""/>
        <dsp:cNvSpPr/>
      </dsp:nvSpPr>
      <dsp:spPr>
        <a:xfrm>
          <a:off x="0" y="81411"/>
          <a:ext cx="7886700" cy="9931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Problem: A Growing Landscape of Hate</a:t>
          </a:r>
        </a:p>
      </dsp:txBody>
      <dsp:txXfrm>
        <a:off x="48481" y="129892"/>
        <a:ext cx="7789738" cy="896166"/>
      </dsp:txXfrm>
    </dsp:sp>
    <dsp:sp modelId="{D776D46F-2958-C241-BD18-2FEFF9399D47}">
      <dsp:nvSpPr>
        <dsp:cNvPr id="0" name=""/>
        <dsp:cNvSpPr/>
      </dsp:nvSpPr>
      <dsp:spPr>
        <a:xfrm>
          <a:off x="0" y="1146540"/>
          <a:ext cx="7886700" cy="993128"/>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Statistics show a concerning rise in antisemitism and other forms of hate.</a:t>
          </a:r>
        </a:p>
      </dsp:txBody>
      <dsp:txXfrm>
        <a:off x="48481" y="1195021"/>
        <a:ext cx="7789738" cy="896166"/>
      </dsp:txXfrm>
    </dsp:sp>
    <dsp:sp modelId="{C703AD5A-1E9C-D740-9A76-6CBBFA391D84}">
      <dsp:nvSpPr>
        <dsp:cNvPr id="0" name=""/>
        <dsp:cNvSpPr/>
      </dsp:nvSpPr>
      <dsp:spPr>
        <a:xfrm>
          <a:off x="0" y="2211669"/>
          <a:ext cx="7886700" cy="993128"/>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classroom is not immune; educators are on the front line.</a:t>
          </a:r>
        </a:p>
      </dsp:txBody>
      <dsp:txXfrm>
        <a:off x="48481" y="2260150"/>
        <a:ext cx="7789738" cy="896166"/>
      </dsp:txXfrm>
    </dsp:sp>
    <dsp:sp modelId="{14D39C86-4263-3E44-950C-13916DA06A51}">
      <dsp:nvSpPr>
        <dsp:cNvPr id="0" name=""/>
        <dsp:cNvSpPr/>
      </dsp:nvSpPr>
      <dsp:spPr>
        <a:xfrm>
          <a:off x="0" y="3276797"/>
          <a:ext cx="7886700" cy="993128"/>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Our professional and ethical obligations demand that we act.</a:t>
          </a:r>
        </a:p>
      </dsp:txBody>
      <dsp:txXfrm>
        <a:off x="48481" y="3325278"/>
        <a:ext cx="7789738" cy="896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4C44A-D455-2744-A444-D400A57D83EB}" type="datetimeFigureOut">
              <a:rPr lang="en-US" smtClean="0"/>
              <a:t>9/2/25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158D9-1761-5D47-8418-C8B25B459FB6}" type="slidenum">
              <a:rPr lang="en-US" smtClean="0"/>
              <a:t>‹#›</a:t>
            </a:fld>
            <a:endParaRPr lang="en-US"/>
          </a:p>
        </p:txBody>
      </p:sp>
    </p:spTree>
    <p:extLst>
      <p:ext uri="{BB962C8B-B14F-4D97-AF65-F5344CB8AC3E}">
        <p14:creationId xmlns:p14="http://schemas.microsoft.com/office/powerpoint/2010/main" val="405419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Good morning, everyone. Thank you for being here. We're going to start by addressing a difficult but crucial topic: the rise of antisemitism and hate in our communities and, by extension, our schools. Recent data from the 'Policy Recommendations' document you've been given highlights a significant increase in these incidents. This isn't just a societal problem; it's a professional one. As educators, we are on the front lines, and our response is critical. The professional advisory from the Ontario College of Teachers makes it clear: we have a professional and ethical mandate to create safe and inclusive spaces for all students. This toolkit is about empowering you to do just that.</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simple quote is the heart of our framework. It comes from the 'Equity and Empathy' guide. Too often, we focus on equity as a set of policies and procedures—which are important—but we miss the human element. The goal of this toolkit is to move beyond compliance and towards a practice that is rooted in empathy. It’s about not just giving a student what they need, but also understanding their unique story and why those needs exist.</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OCT's professional advisory is more than a recommendation; it's a clear directive. It states that our role is to protect students by fostering a sense of belonging. The advisory highlights that our conduct, even outside of school, is under scrutiny. This means we must be aware of how our actions and words, even online, can impact our students and the learning environment.</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Before we can effectively teach and lead, we have to look inward. The 'Equity and Empathy' guide emphasizes this with a focus on self-reflection. We all have biases; they're a natural part of being human. Our work is to become aware of them so we can mitigate their impact on our students. A key part of this is understanding that a student's identity isn't a single trait. A student might be Jewish, but also Black, and also a newcomer. Their experience with discrimination is unique and complex because of this intersection of identities.</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is the core of our reactive work. When an incident of hate occurs, we must have a plan. The first step is to recognize it for what it is. The FSWC resource provides age-appropriate examples of antisemitism and hate, from biased language to more overt acts. Second, we must report it. This is not optional—it's part of your professional duty. Finally, we must respond. The 'See, Feel, Act' model from the 'Equity and Empathy' guide is a simple but powerful tool. See the behavior, Feel the impact by taking a moment to empathize with the victim, and Act to intervene immediately, restore a sense of safety, and address the harm.</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is where the real, long-term work happens. Preventing hate is far more effective than just reacting to it. We do this by building a culture of belonging. This means intentionally diversifying our curriculum to include a wide range of stories, not just those of marginalized groups during times of conflict. It also means actively practicing empathetic pedagogy—creating a classroom where students know their stories are valued. And finally, it's about engaging with the broader community, inviting families to share their 'funds of knowledge' to enrich our lessons.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Now let's move from theory to practice. Here are a few concrete activities you can adapt for your classroom. These are just starting points, but they are rooted in the principles we've discussed. For our younger students in the Primary Division, it’s about building a foundational understanding of feelings and community. In the Junior Division, we move into more complex concepts like stereotypes and mapping the diversity of our local area. For our older Intermediate students, the focus shifts to critical thinking and media literacy, directly addressing how hate is spread today while connecting it to historical roots. These activities are designed to be interactive and to get students thinking and talking.</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To close, I want to leave you with a few key points. This work is a journey. It's not a destination where you become a 'perfect' educator. You will make mistakes, and that is okay. The goal is to learn from them and continue growing. Your impact is far greater than you can imagine. The small, empathetic actions you take in the classroom have a powerful ripple effect, creating a safer and more inclusive world for your students. To leave here with a concrete step forward, I want you to take a moment and reflect on one small, actionable commitment you can make this week. It could be as simple as learning a student's preferred name or as proactive as incorporating a new story into your next lesson. Thank you.</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Hands Forming A Heart">
            <a:extLst>
              <a:ext uri="{FF2B5EF4-FFF2-40B4-BE49-F238E27FC236}">
                <a16:creationId xmlns:a16="http://schemas.microsoft.com/office/drawing/2014/main" id="{E559CB7C-2E4E-EF63-0632-F716344740C3}"/>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l="10252" r="14534" b="-1"/>
          <a:stretch>
            <a:fillRect/>
          </a:stretch>
        </p:blipFill>
        <p:spPr>
          <a:xfrm>
            <a:off x="-2286" y="325550"/>
            <a:ext cx="9143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a:normAutofit/>
          </a:bodyPr>
          <a:lstStyle/>
          <a:p>
            <a:r>
              <a:rPr lang="en-CA" sz="4500">
                <a:solidFill>
                  <a:srgbClr val="FFFFFF"/>
                </a:solidFill>
              </a:rPr>
              <a:t>The Equity &amp; Empathy Framework</a:t>
            </a:r>
          </a:p>
        </p:txBody>
      </p:sp>
      <p:sp>
        <p:nvSpPr>
          <p:cNvPr id="3" name="Subtitle 2"/>
          <p:cNvSpPr>
            <a:spLocks noGrp="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a:normAutofit/>
          </a:bodyPr>
          <a:lstStyle/>
          <a:p>
            <a:pPr>
              <a:lnSpc>
                <a:spcPct val="90000"/>
              </a:lnSpc>
            </a:pPr>
            <a:r>
              <a:rPr lang="en-CA" sz="1800" dirty="0">
                <a:solidFill>
                  <a:srgbClr val="FFFFFF"/>
                </a:solidFill>
              </a:rPr>
              <a:t>An Educator's Toolkit to Combat Antisemitism and Hate</a:t>
            </a:r>
          </a:p>
          <a:p>
            <a:pPr>
              <a:lnSpc>
                <a:spcPct val="90000"/>
              </a:lnSpc>
            </a:pPr>
            <a:endParaRPr lang="en-CA" sz="1800" dirty="0">
              <a:solidFill>
                <a:srgbClr val="FFFFFF"/>
              </a:solidFill>
            </a:endParaRPr>
          </a:p>
          <a:p>
            <a:pPr>
              <a:lnSpc>
                <a:spcPct val="90000"/>
              </a:lnSpc>
            </a:pPr>
            <a:r>
              <a:rPr lang="en-CA" sz="1800" dirty="0">
                <a:solidFill>
                  <a:srgbClr val="FFFFFF"/>
                </a:solidFill>
              </a:rPr>
              <a:t>Joshua Goldenthal</a:t>
            </a:r>
          </a:p>
          <a:p>
            <a:pPr>
              <a:lnSpc>
                <a:spcPct val="90000"/>
              </a:lnSpc>
            </a:pPr>
            <a:r>
              <a:rPr lang="en-CA" sz="1800" dirty="0">
                <a:solidFill>
                  <a:srgbClr val="FFFFFF"/>
                </a:solidFill>
              </a:rPr>
              <a:t>Your Organization 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Primary (K–3) – Activity 2: Empathy Faces</a:t>
            </a:r>
          </a:p>
        </p:txBody>
      </p:sp>
      <p:sp>
        <p:nvSpPr>
          <p:cNvPr id="3" name="Content Placeholder 2"/>
          <p:cNvSpPr>
            <a:spLocks noGrp="1"/>
          </p:cNvSpPr>
          <p:nvPr>
            <p:ph idx="1"/>
          </p:nvPr>
        </p:nvSpPr>
        <p:spPr/>
        <p:txBody>
          <a:bodyPr>
            <a:normAutofit fontScale="70000" lnSpcReduction="20000"/>
          </a:bodyPr>
          <a:lstStyle/>
          <a:p>
            <a:r>
              <a:t>Learning Goal: Students will practice identifying emotions and connecting actions to feelings.</a:t>
            </a:r>
          </a:p>
          <a:p>
            <a:r>
              <a:t>Materials: Face cards with different emotions, Chart labeled 'Feelings → Causes'</a:t>
            </a:r>
          </a:p>
          <a:p>
            <a:r>
              <a:t>Steps:</a:t>
            </a:r>
          </a:p>
          <a:p>
            <a:pPr lvl="1"/>
            <a:r>
              <a:t>- Show a face card and ask students what feeling they see.</a:t>
            </a:r>
          </a:p>
          <a:p>
            <a:pPr lvl="1"/>
            <a:r>
              <a:t>- Brainstorm possible causes for the feeling.</a:t>
            </a:r>
          </a:p>
          <a:p>
            <a:pPr lvl="1"/>
            <a:r>
              <a:t>- Discuss words/actions that could cause or prevent that feeling.</a:t>
            </a:r>
          </a:p>
          <a:p>
            <a:pPr lvl="1"/>
            <a:r>
              <a:t>- Build a group chart of Feelings → Causes → Kind Actions.</a:t>
            </a:r>
          </a:p>
          <a:p>
            <a:r>
              <a:t>Discussion Prompts:</a:t>
            </a:r>
          </a:p>
          <a:p>
            <a:pPr lvl="1"/>
            <a:r>
              <a:t>- How would you want someone to treat you if you felt sad?</a:t>
            </a:r>
          </a:p>
          <a:p>
            <a:pPr lvl="1"/>
            <a:r>
              <a:t>- Can words hurt as much as actions?</a:t>
            </a:r>
          </a:p>
          <a:p>
            <a:r>
              <a:t>Assessment/Reflection: Role-play scenarios where students practice kind responses.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Junior (4–6) – Activity 1: Community Map</a:t>
            </a:r>
          </a:p>
        </p:txBody>
      </p:sp>
      <p:sp>
        <p:nvSpPr>
          <p:cNvPr id="3" name="Content Placeholder 2"/>
          <p:cNvSpPr>
            <a:spLocks noGrp="1"/>
          </p:cNvSpPr>
          <p:nvPr>
            <p:ph idx="1"/>
          </p:nvPr>
        </p:nvSpPr>
        <p:spPr/>
        <p:txBody>
          <a:bodyPr>
            <a:normAutofit fontScale="70000" lnSpcReduction="20000"/>
          </a:bodyPr>
          <a:lstStyle/>
          <a:p>
            <a:r>
              <a:t>Learning Goal: Students will recognize and value diversity in their community.</a:t>
            </a:r>
          </a:p>
          <a:p>
            <a:r>
              <a:t>Materials: Large paper/digital tool, Colored pencils, Sticky notes</a:t>
            </a:r>
          </a:p>
          <a:p>
            <a:r>
              <a:t>Steps:</a:t>
            </a:r>
          </a:p>
          <a:p>
            <a:pPr lvl="1"/>
            <a:r>
              <a:t>- Brainstorm important neighborhood places (schools, parks, worship).</a:t>
            </a:r>
          </a:p>
          <a:p>
            <a:pPr lvl="1"/>
            <a:r>
              <a:t>- Create a map marking these locations.</a:t>
            </a:r>
          </a:p>
          <a:p>
            <a:pPr lvl="1"/>
            <a:r>
              <a:t>- Add sticky notes describing belonging at these places.</a:t>
            </a:r>
          </a:p>
          <a:p>
            <a:pPr lvl="1"/>
            <a:r>
              <a:t>- Display as a 'Community Belonging Wall'.</a:t>
            </a:r>
          </a:p>
          <a:p>
            <a:r>
              <a:t>Discussion Prompts:</a:t>
            </a:r>
          </a:p>
          <a:p>
            <a:pPr lvl="1"/>
            <a:r>
              <a:t>- What do we notice about the diversity of places?</a:t>
            </a:r>
          </a:p>
          <a:p>
            <a:pPr lvl="1"/>
            <a:r>
              <a:t>- How do these places help people feel safe or welcome?</a:t>
            </a:r>
          </a:p>
          <a:p>
            <a:r>
              <a:t>Assessment/Reflection: Journal entry: 'A place where I feel I belong.'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Junior (4–6) – Activity 2: What's a Stereotype?</a:t>
            </a:r>
          </a:p>
        </p:txBody>
      </p:sp>
      <p:sp>
        <p:nvSpPr>
          <p:cNvPr id="3" name="Content Placeholder 2"/>
          <p:cNvSpPr>
            <a:spLocks noGrp="1"/>
          </p:cNvSpPr>
          <p:nvPr>
            <p:ph idx="1"/>
          </p:nvPr>
        </p:nvSpPr>
        <p:spPr/>
        <p:txBody>
          <a:bodyPr>
            <a:normAutofit fontScale="70000" lnSpcReduction="20000"/>
          </a:bodyPr>
          <a:lstStyle/>
          <a:p>
            <a:r>
              <a:t>Learning Goal: Students will understand stereotypes and why they are harmful.</a:t>
            </a:r>
          </a:p>
          <a:p>
            <a:r>
              <a:t>Materials: Scenario cards, Chart paper for 'Fair or Unfair'</a:t>
            </a:r>
          </a:p>
          <a:p>
            <a:r>
              <a:t>Steps:</a:t>
            </a:r>
          </a:p>
          <a:p>
            <a:pPr lvl="1"/>
            <a:r>
              <a:t>- Present stereotype card and discuss fairness.</a:t>
            </a:r>
          </a:p>
          <a:p>
            <a:pPr lvl="1"/>
            <a:r>
              <a:t>- Explain why stereotypes don’t tell the whole story.</a:t>
            </a:r>
          </a:p>
          <a:p>
            <a:pPr lvl="1"/>
            <a:r>
              <a:t>- Read a book/video that challenges stereotypes (*The Name Jar*).</a:t>
            </a:r>
          </a:p>
          <a:p>
            <a:pPr lvl="1"/>
            <a:r>
              <a:t>- Brainstorm how to challenge stereotypes.</a:t>
            </a:r>
          </a:p>
          <a:p>
            <a:r>
              <a:t>Discussion Prompts:</a:t>
            </a:r>
          </a:p>
          <a:p>
            <a:pPr lvl="1"/>
            <a:r>
              <a:t>- Why might someone believe a stereotype?</a:t>
            </a:r>
          </a:p>
          <a:p>
            <a:pPr lvl="1"/>
            <a:r>
              <a:t>- How would you feel if people judged you only by one thing?</a:t>
            </a:r>
          </a:p>
          <a:p>
            <a:r>
              <a:t>Assessment/Reflection: Class 'Myth-Busters' poster debunking stereotypes.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Intermediate (7–8) – Activity 1: Media Literacy Investigation</a:t>
            </a:r>
          </a:p>
        </p:txBody>
      </p:sp>
      <p:sp>
        <p:nvSpPr>
          <p:cNvPr id="3" name="Content Placeholder 2"/>
          <p:cNvSpPr>
            <a:spLocks noGrp="1"/>
          </p:cNvSpPr>
          <p:nvPr>
            <p:ph idx="1"/>
          </p:nvPr>
        </p:nvSpPr>
        <p:spPr/>
        <p:txBody>
          <a:bodyPr>
            <a:normAutofit fontScale="70000" lnSpcReduction="20000"/>
          </a:bodyPr>
          <a:lstStyle/>
          <a:p>
            <a:r>
              <a:t>Learning Goal: Students will critically analyze biased information and connect it to history.</a:t>
            </a:r>
          </a:p>
          <a:p>
            <a:r>
              <a:t>Materials: Sample news article/social media post, Media literacy checklist</a:t>
            </a:r>
          </a:p>
          <a:p>
            <a:r>
              <a:t>Steps:</a:t>
            </a:r>
          </a:p>
          <a:p>
            <a:pPr lvl="1"/>
            <a:r>
              <a:t>- Present media sample and ask: 'What do you notice?'</a:t>
            </a:r>
          </a:p>
          <a:p>
            <a:pPr lvl="1"/>
            <a:r>
              <a:t>- In groups, use checklist to find bias/misinformation.</a:t>
            </a:r>
          </a:p>
          <a:p>
            <a:pPr lvl="1"/>
            <a:r>
              <a:t>- Connect findings to historical antisemitic tropes.</a:t>
            </a:r>
          </a:p>
          <a:p>
            <a:pPr lvl="1"/>
            <a:r>
              <a:t>- Share findings and discuss responses online.</a:t>
            </a:r>
          </a:p>
          <a:p>
            <a:r>
              <a:t>Discussion Prompts:</a:t>
            </a:r>
          </a:p>
          <a:p>
            <a:pPr lvl="1"/>
            <a:r>
              <a:t>- How does misinformation spread?</a:t>
            </a:r>
          </a:p>
          <a:p>
            <a:pPr lvl="1"/>
            <a:r>
              <a:t>- Why is it dangerous to let stereotypes go unchallenged?</a:t>
            </a:r>
          </a:p>
          <a:p>
            <a:r>
              <a:t>Assessment/Reflection: Reflection: One strategy I will use to check if information is trustworthy.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Intermediate (7–8) – Activity 2: Identity Interview</a:t>
            </a:r>
          </a:p>
        </p:txBody>
      </p:sp>
      <p:sp>
        <p:nvSpPr>
          <p:cNvPr id="3" name="Content Placeholder 2"/>
          <p:cNvSpPr>
            <a:spLocks noGrp="1"/>
          </p:cNvSpPr>
          <p:nvPr>
            <p:ph idx="1"/>
          </p:nvPr>
        </p:nvSpPr>
        <p:spPr/>
        <p:txBody>
          <a:bodyPr>
            <a:normAutofit fontScale="70000" lnSpcReduction="20000"/>
          </a:bodyPr>
          <a:lstStyle/>
          <a:p>
            <a:r>
              <a:t>Learning Goal: Students will explore heritage, belonging, and exclusion through dialogue.</a:t>
            </a:r>
          </a:p>
          <a:p>
            <a:r>
              <a:t>Materials: Interview question guide, Paper or recording devices</a:t>
            </a:r>
          </a:p>
          <a:p>
            <a:r>
              <a:t>Steps:</a:t>
            </a:r>
          </a:p>
          <a:p>
            <a:pPr lvl="1"/>
            <a:r>
              <a:t>- Students interview an elder/family member using guide.</a:t>
            </a:r>
          </a:p>
          <a:p>
            <a:pPr lvl="1"/>
            <a:r>
              <a:t>- Questions include belonging, exclusion, and traditions.</a:t>
            </a:r>
          </a:p>
          <a:p>
            <a:pPr lvl="1"/>
            <a:r>
              <a:t>- Present findings creatively (video, poem, podcast).</a:t>
            </a:r>
          </a:p>
          <a:p>
            <a:pPr lvl="1"/>
            <a:r>
              <a:t>- Host a 'Belonging Showcase' in class.</a:t>
            </a:r>
          </a:p>
          <a:p>
            <a:r>
              <a:t>Discussion Prompts:</a:t>
            </a:r>
          </a:p>
          <a:p>
            <a:pPr lvl="1"/>
            <a:r>
              <a:t>- How do our stories of belonging connect us to others?</a:t>
            </a:r>
          </a:p>
          <a:p>
            <a:pPr lvl="1"/>
            <a:r>
              <a:t>- What can we learn from struggles of those before us?</a:t>
            </a:r>
          </a:p>
          <a:p>
            <a:r>
              <a:t>Assessment/Reflection: Reflection journal: 'One lesson I learned from my interview.'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s holding each other's wrists and interlinked to form a circle">
            <a:extLst>
              <a:ext uri="{FF2B5EF4-FFF2-40B4-BE49-F238E27FC236}">
                <a16:creationId xmlns:a16="http://schemas.microsoft.com/office/drawing/2014/main" id="{1BC6648A-A115-D752-55C9-FAC9750FA8F0}"/>
              </a:ext>
            </a:extLst>
          </p:cNvPr>
          <p:cNvPicPr>
            <a:picLocks noChangeAspect="1"/>
          </p:cNvPicPr>
          <p:nvPr/>
        </p:nvPicPr>
        <p:blipFill>
          <a:blip r:embed="rId3"/>
          <a:srcRect l="16524" r="12888" b="-1"/>
          <a:stretch>
            <a:fillRect/>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365125"/>
            <a:ext cx="2866642" cy="1899912"/>
          </a:xfrm>
        </p:spPr>
        <p:txBody>
          <a:bodyPr>
            <a:normAutofit/>
          </a:bodyPr>
          <a:lstStyle/>
          <a:p>
            <a:r>
              <a:rPr lang="en-CA" sz="3500"/>
              <a:t>Key Takeaways</a:t>
            </a:r>
          </a:p>
        </p:txBody>
      </p:sp>
      <p:sp>
        <p:nvSpPr>
          <p:cNvPr id="3" name="Content Placeholder 2"/>
          <p:cNvSpPr>
            <a:spLocks noGrp="1"/>
          </p:cNvSpPr>
          <p:nvPr>
            <p:ph idx="1"/>
          </p:nvPr>
        </p:nvSpPr>
        <p:spPr>
          <a:xfrm>
            <a:off x="5648706" y="2434201"/>
            <a:ext cx="3371115" cy="3742762"/>
          </a:xfrm>
        </p:spPr>
        <p:txBody>
          <a:bodyPr>
            <a:noAutofit/>
          </a:bodyPr>
          <a:lstStyle/>
          <a:p>
            <a:pPr>
              <a:lnSpc>
                <a:spcPct val="90000"/>
              </a:lnSpc>
            </a:pPr>
            <a:r>
              <a:rPr lang="en-CA" sz="1800" dirty="0"/>
              <a:t>Final Reflections &amp; Commitments</a:t>
            </a:r>
          </a:p>
          <a:p>
            <a:pPr>
              <a:lnSpc>
                <a:spcPct val="90000"/>
              </a:lnSpc>
            </a:pPr>
            <a:r>
              <a:rPr lang="en-CA" sz="1800" dirty="0"/>
              <a:t>This is a practice, not a performance.</a:t>
            </a:r>
          </a:p>
          <a:p>
            <a:pPr>
              <a:lnSpc>
                <a:spcPct val="90000"/>
              </a:lnSpc>
            </a:pPr>
            <a:r>
              <a:rPr lang="en-CA" sz="1800" dirty="0"/>
              <a:t>You will make mistakes. Learn from them with grace.</a:t>
            </a:r>
          </a:p>
          <a:p>
            <a:pPr>
              <a:lnSpc>
                <a:spcPct val="90000"/>
              </a:lnSpc>
            </a:pPr>
            <a:r>
              <a:rPr lang="en-CA" sz="1800" dirty="0"/>
              <a:t>Your impact is immeasurable. Every small act of empathy has a powerful ripple effect.</a:t>
            </a:r>
          </a:p>
          <a:p>
            <a:pPr>
              <a:lnSpc>
                <a:spcPct val="90000"/>
              </a:lnSpc>
            </a:pPr>
            <a:r>
              <a:rPr lang="en-CA" sz="1800" dirty="0"/>
              <a:t>Your Commitment: Take a moment to reflect on one action you will commit to this week to advance equity and empathy in your practice.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42730A-C7F1-D3C5-7BFF-38CDBFD5EF1F}"/>
              </a:ext>
            </a:extLst>
          </p:cNvPr>
          <p:cNvPicPr>
            <a:picLocks noChangeAspect="1"/>
          </p:cNvPicPr>
          <p:nvPr/>
        </p:nvPicPr>
        <p:blipFill>
          <a:blip r:embed="rId3">
            <a:alphaModFix amt="35000"/>
          </a:blip>
          <a:srcRect l="9450" r="1549" b="-1"/>
          <a:stretch>
            <a:fillRect/>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CA">
                <a:solidFill>
                  <a:srgbClr val="FFFFFF"/>
                </a:solidFill>
              </a:rPr>
              <a:t>The Why</a:t>
            </a:r>
          </a:p>
        </p:txBody>
      </p:sp>
      <p:graphicFrame>
        <p:nvGraphicFramePr>
          <p:cNvPr id="21" name="Content Placeholder 2">
            <a:extLst>
              <a:ext uri="{FF2B5EF4-FFF2-40B4-BE49-F238E27FC236}">
                <a16:creationId xmlns:a16="http://schemas.microsoft.com/office/drawing/2014/main" id="{F660F243-2C92-264A-DAF1-8CF9DED255C9}"/>
              </a:ext>
            </a:extLst>
          </p:cNvPr>
          <p:cNvGraphicFramePr>
            <a:graphicFrameLocks noGrp="1"/>
          </p:cNvGraphicFramePr>
          <p:nvPr>
            <p:ph idx="1"/>
            <p:extLst>
              <p:ext uri="{D42A27DB-BD31-4B8C-83A1-F6EECF244321}">
                <p14:modId xmlns:p14="http://schemas.microsoft.com/office/powerpoint/2010/main" val="405828163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rful carved figures of humans">
            <a:extLst>
              <a:ext uri="{FF2B5EF4-FFF2-40B4-BE49-F238E27FC236}">
                <a16:creationId xmlns:a16="http://schemas.microsoft.com/office/drawing/2014/main" id="{86A0C677-4086-3641-6268-1146D69FC434}"/>
              </a:ext>
            </a:extLst>
          </p:cNvPr>
          <p:cNvPicPr>
            <a:picLocks noChangeAspect="1"/>
          </p:cNvPicPr>
          <p:nvPr/>
        </p:nvPicPr>
        <p:blipFill>
          <a:blip r:embed="rId3"/>
          <a:srcRect l="29038" r="28805" b="-1"/>
          <a:stretch>
            <a:fillRect/>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6487" y="405685"/>
            <a:ext cx="4098726" cy="1559301"/>
          </a:xfrm>
        </p:spPr>
        <p:txBody>
          <a:bodyPr>
            <a:normAutofit/>
          </a:bodyPr>
          <a:lstStyle/>
          <a:p>
            <a:r>
              <a:rPr lang="en-CA" sz="3500"/>
              <a:t>Our Guiding Principle</a:t>
            </a:r>
          </a:p>
        </p:txBody>
      </p:sp>
      <p:sp>
        <p:nvSpPr>
          <p:cNvPr id="3" name="Content Placeholder 2"/>
          <p:cNvSpPr>
            <a:spLocks noGrp="1"/>
          </p:cNvSpPr>
          <p:nvPr>
            <p:ph idx="1"/>
          </p:nvPr>
        </p:nvSpPr>
        <p:spPr>
          <a:xfrm>
            <a:off x="4586487" y="2743200"/>
            <a:ext cx="3935505" cy="3496878"/>
          </a:xfrm>
        </p:spPr>
        <p:txBody>
          <a:bodyPr anchor="ctr">
            <a:normAutofit/>
          </a:bodyPr>
          <a:lstStyle/>
          <a:p>
            <a:r>
              <a:rPr lang="en-CA" sz="1700"/>
              <a:t>Equity is Giving Everyone What They Need.</a:t>
            </a:r>
          </a:p>
          <a:p>
            <a:r>
              <a:rPr lang="en-CA" sz="1700"/>
              <a:t>Empathy is Understanding Why They Need It.</a:t>
            </a:r>
          </a:p>
          <a:p>
            <a:r>
              <a:rPr lang="en-CA" sz="1700"/>
              <a:t>Beyond compliance: This framework is a shift from simple 'rules' to a proactive, human-centered approach.</a:t>
            </a:r>
          </a:p>
          <a:p>
            <a:r>
              <a:rPr lang="en-CA" sz="1700"/>
              <a:t>A holistic model for professional practice.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nSpc>
                <a:spcPct val="90000"/>
              </a:lnSpc>
            </a:pPr>
            <a:r>
              <a:rPr lang="en-CA" sz="3400">
                <a:solidFill>
                  <a:srgbClr val="FFFFFF"/>
                </a:solidFill>
              </a:rPr>
              <a:t>Part 1: The Foundation - Your Professional Imperative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CA" sz="2500"/>
              <a:t>Your Mandate: The Professional Advisory</a:t>
            </a:r>
          </a:p>
          <a:p>
            <a:pPr>
              <a:lnSpc>
                <a:spcPct val="90000"/>
              </a:lnSpc>
            </a:pPr>
            <a:r>
              <a:rPr lang="en-CA" sz="2500"/>
              <a:t>The Law: Your professional bodies (e.g., OCT) mandate that you create safe, equitable, and inclusive learning environments.</a:t>
            </a:r>
          </a:p>
          <a:p>
            <a:pPr>
              <a:lnSpc>
                <a:spcPct val="90000"/>
              </a:lnSpc>
            </a:pPr>
            <a:r>
              <a:rPr lang="en-CA" sz="2500"/>
              <a:t>Your Role: You are not a neutral bystander. You are an agent of change, responsible for recognizing and responding to hate and discrimination.</a:t>
            </a:r>
          </a:p>
          <a:p>
            <a:pPr>
              <a:lnSpc>
                <a:spcPct val="90000"/>
              </a:lnSpc>
            </a:pPr>
            <a:r>
              <a:rPr lang="en-CA" sz="2500"/>
              <a:t>Accountability: Your conduct, both in and out of the classroom, reflects on your profession and impacts the school community.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5125" y="1153572"/>
            <a:ext cx="2400300" cy="4461163"/>
          </a:xfrm>
        </p:spPr>
        <p:txBody>
          <a:bodyPr>
            <a:normAutofit/>
          </a:bodyPr>
          <a:lstStyle/>
          <a:p>
            <a:pPr>
              <a:lnSpc>
                <a:spcPct val="90000"/>
              </a:lnSpc>
            </a:pPr>
            <a:r>
              <a:rPr lang="en-CA" sz="3400">
                <a:solidFill>
                  <a:srgbClr val="FFFFFF"/>
                </a:solidFill>
              </a:rPr>
              <a:t>Part 2: The Framework - Reflecting &amp; Responding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CA" sz="2500"/>
              <a:t>Step 1: Reflecting on Identity &amp; Bias</a:t>
            </a:r>
          </a:p>
          <a:p>
            <a:pPr>
              <a:lnSpc>
                <a:spcPct val="90000"/>
              </a:lnSpc>
            </a:pPr>
            <a:r>
              <a:rPr lang="en-CA" sz="2500"/>
              <a:t>Acknowledge Intersectionality: Students have multifaceted identities. Their experiences are complex.</a:t>
            </a:r>
          </a:p>
          <a:p>
            <a:pPr>
              <a:lnSpc>
                <a:spcPct val="90000"/>
              </a:lnSpc>
            </a:pPr>
            <a:r>
              <a:rPr lang="en-CA" sz="2500"/>
              <a:t>Identify Your Own Biases: Unconscious biases are normal. The goal is not to eliminate them, but to recognize and manage them.</a:t>
            </a:r>
          </a:p>
          <a:p>
            <a:pPr>
              <a:lnSpc>
                <a:spcPct val="90000"/>
              </a:lnSpc>
            </a:pPr>
            <a:r>
              <a:rPr lang="en-CA" sz="2500"/>
              <a:t>Intention vs. Impact: Your intention may be good, but the impact of your actions is what truly matters.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rPr lang="en-CA"/>
              <a:t>Step 2: Responding to Hate &amp; Discrimination</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pPr>
              <a:lnSpc>
                <a:spcPct val="90000"/>
              </a:lnSpc>
            </a:pPr>
            <a:r>
              <a:rPr lang="en-CA" sz="2700"/>
              <a:t>The 3 R's: Recognize, Report, Respond</a:t>
            </a:r>
          </a:p>
          <a:p>
            <a:pPr>
              <a:lnSpc>
                <a:spcPct val="90000"/>
              </a:lnSpc>
            </a:pPr>
            <a:r>
              <a:rPr lang="en-CA" sz="2700"/>
              <a:t>Recognize: Learn to identify hate, including microaggressions, stereotypes, and overt acts. The FSWC toolkit offers specific examples.</a:t>
            </a:r>
          </a:p>
          <a:p>
            <a:pPr>
              <a:lnSpc>
                <a:spcPct val="90000"/>
              </a:lnSpc>
            </a:pPr>
            <a:r>
              <a:rPr lang="en-CA" sz="2700"/>
              <a:t>Report: Always follow your school’s established protocols for reporting. This is a non-negotiable professional obligation.</a:t>
            </a:r>
          </a:p>
          <a:p>
            <a:pPr>
              <a:lnSpc>
                <a:spcPct val="90000"/>
              </a:lnSpc>
            </a:pPr>
            <a:r>
              <a:rPr lang="en-CA" sz="2700"/>
              <a:t>Respond: The response should be immediate. Use the 'See, Feel, Act' model to interrupt harm and support those impacted.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536887" y="795372"/>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28650" y="1461360"/>
            <a:ext cx="4152297" cy="3935281"/>
          </a:xfrm>
        </p:spPr>
        <p:txBody>
          <a:bodyPr>
            <a:normAutofit/>
          </a:bodyPr>
          <a:lstStyle/>
          <a:p>
            <a:pPr>
              <a:lnSpc>
                <a:spcPct val="90000"/>
              </a:lnSpc>
            </a:pPr>
            <a:r>
              <a:rPr lang="en-CA" sz="1800"/>
              <a:t>Proactive Action: Prevention is Key</a:t>
            </a:r>
          </a:p>
          <a:p>
            <a:pPr>
              <a:lnSpc>
                <a:spcPct val="90000"/>
              </a:lnSpc>
            </a:pPr>
            <a:r>
              <a:rPr lang="en-CA" sz="1800"/>
              <a:t>Inclusive Curriculum: Integrate diverse stories and histories, including Jewish voices, beyond traditional moments of crisis.</a:t>
            </a:r>
          </a:p>
          <a:p>
            <a:pPr>
              <a:lnSpc>
                <a:spcPct val="90000"/>
              </a:lnSpc>
            </a:pPr>
            <a:r>
              <a:rPr lang="en-CA" sz="1800"/>
              <a:t>Empathetic Pedagogy: Create a classroom where students feel safe to share their experiences. Listening is a powerful act of empathy.</a:t>
            </a:r>
          </a:p>
          <a:p>
            <a:pPr>
              <a:lnSpc>
                <a:spcPct val="90000"/>
              </a:lnSpc>
            </a:pPr>
            <a:r>
              <a:rPr lang="en-CA" sz="1800"/>
              <a:t>Community Engagement: Partner with families and community organizations to bring authentic perspectives into your learning environment.</a:t>
            </a:r>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4297" y="1119031"/>
            <a:ext cx="3464953"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8095" y="4737713"/>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5605710" y="1396686"/>
            <a:ext cx="2430380" cy="4064628"/>
          </a:xfrm>
        </p:spPr>
        <p:txBody>
          <a:bodyPr>
            <a:normAutofit/>
          </a:bodyPr>
          <a:lstStyle/>
          <a:p>
            <a:pPr>
              <a:lnSpc>
                <a:spcPct val="90000"/>
              </a:lnSpc>
            </a:pPr>
            <a:r>
              <a:rPr lang="en-CA" sz="4100">
                <a:solidFill>
                  <a:srgbClr val="FFFFFF"/>
                </a:solidFill>
              </a:rPr>
              <a:t>Step 3: Building a Culture of Belonging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a:bodyPr>
          <a:lstStyle/>
          <a:p>
            <a:r>
              <a:rPr lang="en-CA">
                <a:solidFill>
                  <a:srgbClr val="FFFFFF"/>
                </a:solidFill>
              </a:rPr>
              <a:t>Toolkit in Action: Sample Activities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027614" y="1526033"/>
            <a:ext cx="4152298" cy="3935281"/>
          </a:xfrm>
        </p:spPr>
        <p:txBody>
          <a:bodyPr>
            <a:normAutofit/>
          </a:bodyPr>
          <a:lstStyle/>
          <a:p>
            <a:pPr marL="0" indent="0">
              <a:lnSpc>
                <a:spcPct val="90000"/>
              </a:lnSpc>
              <a:buNone/>
            </a:pPr>
            <a:r>
              <a:rPr lang="en-CA" sz="2000" dirty="0"/>
              <a:t>Bring it to Life: Practical Classroom Strategies</a:t>
            </a:r>
          </a:p>
          <a:p>
            <a:pPr marL="0" indent="0">
              <a:lnSpc>
                <a:spcPct val="90000"/>
              </a:lnSpc>
              <a:buNone/>
            </a:pPr>
            <a:r>
              <a:rPr lang="en-CA" sz="2000" dirty="0"/>
              <a:t>Primary Division (Grades K-3):</a:t>
            </a:r>
          </a:p>
          <a:p>
            <a:pPr>
              <a:lnSpc>
                <a:spcPct val="90000"/>
              </a:lnSpc>
            </a:pPr>
            <a:r>
              <a:rPr lang="en-CA" sz="2000" dirty="0"/>
              <a:t>Activity 1: Storytelling Circle.</a:t>
            </a:r>
          </a:p>
          <a:p>
            <a:pPr>
              <a:lnSpc>
                <a:spcPct val="90000"/>
              </a:lnSpc>
            </a:pPr>
            <a:r>
              <a:rPr lang="en-CA" sz="2000" dirty="0"/>
              <a:t>Activity 2: Empathy Faces.</a:t>
            </a:r>
          </a:p>
          <a:p>
            <a:pPr marL="0" indent="0">
              <a:lnSpc>
                <a:spcPct val="90000"/>
              </a:lnSpc>
              <a:buNone/>
            </a:pPr>
            <a:r>
              <a:rPr lang="en-CA" sz="2000" dirty="0"/>
              <a:t>Junior Division (Grades 4-6):</a:t>
            </a:r>
          </a:p>
          <a:p>
            <a:pPr>
              <a:lnSpc>
                <a:spcPct val="90000"/>
              </a:lnSpc>
            </a:pPr>
            <a:r>
              <a:rPr lang="en-CA" sz="2000" dirty="0"/>
              <a:t>Activity 1: Community Map.</a:t>
            </a:r>
          </a:p>
          <a:p>
            <a:pPr>
              <a:lnSpc>
                <a:spcPct val="90000"/>
              </a:lnSpc>
            </a:pPr>
            <a:r>
              <a:rPr lang="en-CA" sz="2000" dirty="0"/>
              <a:t>Activity 2: What's a Stereotype?</a:t>
            </a:r>
          </a:p>
          <a:p>
            <a:pPr marL="0" indent="0">
              <a:lnSpc>
                <a:spcPct val="90000"/>
              </a:lnSpc>
              <a:buNone/>
            </a:pPr>
            <a:r>
              <a:rPr lang="en-CA" sz="2000" dirty="0"/>
              <a:t>Intermediate Division (Grades 7-8):</a:t>
            </a:r>
          </a:p>
          <a:p>
            <a:pPr>
              <a:lnSpc>
                <a:spcPct val="90000"/>
              </a:lnSpc>
            </a:pPr>
            <a:r>
              <a:rPr lang="en-CA" sz="2000" dirty="0"/>
              <a:t>Activity 1: Media Literacy Investigation.</a:t>
            </a:r>
          </a:p>
          <a:p>
            <a:pPr>
              <a:lnSpc>
                <a:spcPct val="90000"/>
              </a:lnSpc>
            </a:pPr>
            <a:r>
              <a:rPr lang="en-CA" sz="2000" dirty="0"/>
              <a:t>Activity 2: Identity Interview.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Primary (K–3) – Activity 1: Storytelling Circle</a:t>
            </a:r>
          </a:p>
        </p:txBody>
      </p:sp>
      <p:sp>
        <p:nvSpPr>
          <p:cNvPr id="3" name="Content Placeholder 2"/>
          <p:cNvSpPr>
            <a:spLocks noGrp="1"/>
          </p:cNvSpPr>
          <p:nvPr>
            <p:ph idx="1"/>
          </p:nvPr>
        </p:nvSpPr>
        <p:spPr/>
        <p:txBody>
          <a:bodyPr>
            <a:normAutofit fontScale="77500" lnSpcReduction="20000"/>
          </a:bodyPr>
          <a:lstStyle/>
          <a:p>
            <a:r>
              <a:t>Learning Goal: Students will recognize that differences can create beauty and community.</a:t>
            </a:r>
          </a:p>
          <a:p>
            <a:r>
              <a:t>Materials: Picture book (*The Mitten* or *A Coat of Many Colors*), Chart paper, Markers</a:t>
            </a:r>
          </a:p>
          <a:p>
            <a:r>
              <a:t>Steps:</a:t>
            </a:r>
          </a:p>
          <a:p>
            <a:pPr lvl="1"/>
            <a:r>
              <a:t>- Read aloud the book, pausing to discuss connections.</a:t>
            </a:r>
          </a:p>
          <a:p>
            <a:pPr lvl="1"/>
            <a:r>
              <a:t>- Students share one unique thing about their family in a circle.</a:t>
            </a:r>
          </a:p>
          <a:p>
            <a:pPr lvl="1"/>
            <a:r>
              <a:t>- Record responses on chart paper as a 'Class Quilt of Stories'.</a:t>
            </a:r>
          </a:p>
          <a:p>
            <a:r>
              <a:t>Discussion Prompts:</a:t>
            </a:r>
          </a:p>
          <a:p>
            <a:pPr lvl="1"/>
            <a:r>
              <a:t>- What makes each family special?</a:t>
            </a:r>
          </a:p>
          <a:p>
            <a:pPr lvl="1"/>
            <a:r>
              <a:t>- How do our differences make our class stronger?</a:t>
            </a:r>
          </a:p>
          <a:p>
            <a:r>
              <a:t>Assessment/Reflection: Exit ticket: Draw or write one way you make your community stronger.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2192</Words>
  <Application>Microsoft Macintosh PowerPoint</Application>
  <PresentationFormat>On-screen Show (4:3)</PresentationFormat>
  <Paragraphs>131</Paragraphs>
  <Slides>15</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Calibri</vt:lpstr>
      <vt:lpstr>Office Theme</vt:lpstr>
      <vt:lpstr>The Equity &amp; Empathy Framework</vt:lpstr>
      <vt:lpstr>The Why</vt:lpstr>
      <vt:lpstr>Our Guiding Principle</vt:lpstr>
      <vt:lpstr>Part 1: The Foundation - Your Professional Imperative</vt:lpstr>
      <vt:lpstr>Part 2: The Framework - Reflecting &amp; Responding</vt:lpstr>
      <vt:lpstr>Step 2: Responding to Hate &amp; Discrimination</vt:lpstr>
      <vt:lpstr>Step 3: Building a Culture of Belonging</vt:lpstr>
      <vt:lpstr>Toolkit in Action: Sample Activities</vt:lpstr>
      <vt:lpstr>Primary (K–3) – Activity 1: Storytelling Circle</vt:lpstr>
      <vt:lpstr>Primary (K–3) – Activity 2: Empathy Faces</vt:lpstr>
      <vt:lpstr>Junior (4–6) – Activity 1: Community Map</vt:lpstr>
      <vt:lpstr>Junior (4–6) – Activity 2: What's a Stereotype?</vt:lpstr>
      <vt:lpstr>Intermediate (7–8) – Activity 1: Media Literacy Investigation</vt:lpstr>
      <vt:lpstr>Intermediate (7–8) – Activity 2: Identity Interview</vt:lpstr>
      <vt:lpstr>Key Takeaways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Joshua Goldenthal</cp:lastModifiedBy>
  <cp:revision>2</cp:revision>
  <dcterms:created xsi:type="dcterms:W3CDTF">2013-01-27T09:14:16Z</dcterms:created>
  <dcterms:modified xsi:type="dcterms:W3CDTF">2025-09-02T15:51:08Z</dcterms:modified>
  <cp:category/>
</cp:coreProperties>
</file>